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7" r:id="rId2"/>
    <p:sldId id="264" r:id="rId3"/>
    <p:sldId id="272" r:id="rId4"/>
    <p:sldId id="273" r:id="rId5"/>
    <p:sldId id="274" r:id="rId6"/>
    <p:sldId id="275" r:id="rId7"/>
    <p:sldId id="271" r:id="rId8"/>
    <p:sldId id="262" r:id="rId9"/>
    <p:sldId id="270" r:id="rId10"/>
    <p:sldId id="279" r:id="rId11"/>
    <p:sldId id="278" r:id="rId12"/>
    <p:sldId id="280" r:id="rId13"/>
    <p:sldId id="282" r:id="rId14"/>
    <p:sldId id="283" r:id="rId15"/>
    <p:sldId id="281" r:id="rId16"/>
    <p:sldId id="267" r:id="rId17"/>
    <p:sldId id="268" r:id="rId18"/>
    <p:sldId id="265" r:id="rId19"/>
    <p:sldId id="263" r:id="rId20"/>
    <p:sldId id="261" r:id="rId21"/>
    <p:sldId id="259" r:id="rId22"/>
    <p:sldId id="260" r:id="rId23"/>
    <p:sldId id="269" r:id="rId24"/>
    <p:sldId id="277" r:id="rId25"/>
    <p:sldId id="256" r:id="rId26"/>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331" autoAdjust="0"/>
    <p:restoredTop sz="94660"/>
  </p:normalViewPr>
  <p:slideViewPr>
    <p:cSldViewPr>
      <p:cViewPr varScale="1">
        <p:scale>
          <a:sx n="85" d="100"/>
          <a:sy n="85" d="100"/>
        </p:scale>
        <p:origin x="-762" y="-96"/>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4653A8B2-24A5-4C8E-A63F-D5194379E237}" type="datetimeFigureOut">
              <a:rPr lang="en-US" smtClean="0"/>
              <a:t>12/10/2014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95DE2D4-D474-449F-BCA3-AEDB6390C270}" type="slidenum">
              <a:rPr lang="en-US" smtClean="0"/>
              <a:t>‹#›</a:t>
            </a:fld>
            <a:endParaRPr lang="en-US"/>
          </a:p>
        </p:txBody>
      </p:sp>
    </p:spTree>
    <p:extLst>
      <p:ext uri="{BB962C8B-B14F-4D97-AF65-F5344CB8AC3E}">
        <p14:creationId xmlns:p14="http://schemas.microsoft.com/office/powerpoint/2010/main" val="150120982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653A8B2-24A5-4C8E-A63F-D5194379E237}" type="datetimeFigureOut">
              <a:rPr lang="en-US" smtClean="0"/>
              <a:t>12/10/2014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95DE2D4-D474-449F-BCA3-AEDB6390C270}" type="slidenum">
              <a:rPr lang="en-US" smtClean="0"/>
              <a:t>‹#›</a:t>
            </a:fld>
            <a:endParaRPr lang="en-US"/>
          </a:p>
        </p:txBody>
      </p:sp>
    </p:spTree>
    <p:extLst>
      <p:ext uri="{BB962C8B-B14F-4D97-AF65-F5344CB8AC3E}">
        <p14:creationId xmlns:p14="http://schemas.microsoft.com/office/powerpoint/2010/main" val="378961179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653A8B2-24A5-4C8E-A63F-D5194379E237}" type="datetimeFigureOut">
              <a:rPr lang="en-US" smtClean="0"/>
              <a:t>12/10/2014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95DE2D4-D474-449F-BCA3-AEDB6390C270}" type="slidenum">
              <a:rPr lang="en-US" smtClean="0"/>
              <a:t>‹#›</a:t>
            </a:fld>
            <a:endParaRPr lang="en-US"/>
          </a:p>
        </p:txBody>
      </p:sp>
    </p:spTree>
    <p:extLst>
      <p:ext uri="{BB962C8B-B14F-4D97-AF65-F5344CB8AC3E}">
        <p14:creationId xmlns:p14="http://schemas.microsoft.com/office/powerpoint/2010/main" val="138949741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653A8B2-24A5-4C8E-A63F-D5194379E237}" type="datetimeFigureOut">
              <a:rPr lang="en-US" smtClean="0"/>
              <a:t>12/10/2014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95DE2D4-D474-449F-BCA3-AEDB6390C270}" type="slidenum">
              <a:rPr lang="en-US" smtClean="0"/>
              <a:t>‹#›</a:t>
            </a:fld>
            <a:endParaRPr lang="en-US"/>
          </a:p>
        </p:txBody>
      </p:sp>
    </p:spTree>
    <p:extLst>
      <p:ext uri="{BB962C8B-B14F-4D97-AF65-F5344CB8AC3E}">
        <p14:creationId xmlns:p14="http://schemas.microsoft.com/office/powerpoint/2010/main" val="264805675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653A8B2-24A5-4C8E-A63F-D5194379E237}" type="datetimeFigureOut">
              <a:rPr lang="en-US" smtClean="0"/>
              <a:t>12/10/2014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95DE2D4-D474-449F-BCA3-AEDB6390C270}" type="slidenum">
              <a:rPr lang="en-US" smtClean="0"/>
              <a:t>‹#›</a:t>
            </a:fld>
            <a:endParaRPr lang="en-US"/>
          </a:p>
        </p:txBody>
      </p:sp>
    </p:spTree>
    <p:extLst>
      <p:ext uri="{BB962C8B-B14F-4D97-AF65-F5344CB8AC3E}">
        <p14:creationId xmlns:p14="http://schemas.microsoft.com/office/powerpoint/2010/main" val="371641425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4653A8B2-24A5-4C8E-A63F-D5194379E237}" type="datetimeFigureOut">
              <a:rPr lang="en-US" smtClean="0"/>
              <a:t>12/10/2014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95DE2D4-D474-449F-BCA3-AEDB6390C270}" type="slidenum">
              <a:rPr lang="en-US" smtClean="0"/>
              <a:t>‹#›</a:t>
            </a:fld>
            <a:endParaRPr lang="en-US"/>
          </a:p>
        </p:txBody>
      </p:sp>
    </p:spTree>
    <p:extLst>
      <p:ext uri="{BB962C8B-B14F-4D97-AF65-F5344CB8AC3E}">
        <p14:creationId xmlns:p14="http://schemas.microsoft.com/office/powerpoint/2010/main" val="172998301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4653A8B2-24A5-4C8E-A63F-D5194379E237}" type="datetimeFigureOut">
              <a:rPr lang="en-US" smtClean="0"/>
              <a:t>12/10/2014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95DE2D4-D474-449F-BCA3-AEDB6390C270}" type="slidenum">
              <a:rPr lang="en-US" smtClean="0"/>
              <a:t>‹#›</a:t>
            </a:fld>
            <a:endParaRPr lang="en-US"/>
          </a:p>
        </p:txBody>
      </p:sp>
    </p:spTree>
    <p:extLst>
      <p:ext uri="{BB962C8B-B14F-4D97-AF65-F5344CB8AC3E}">
        <p14:creationId xmlns:p14="http://schemas.microsoft.com/office/powerpoint/2010/main" val="424145305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4653A8B2-24A5-4C8E-A63F-D5194379E237}" type="datetimeFigureOut">
              <a:rPr lang="en-US" smtClean="0"/>
              <a:t>12/10/2014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95DE2D4-D474-449F-BCA3-AEDB6390C270}" type="slidenum">
              <a:rPr lang="en-US" smtClean="0"/>
              <a:t>‹#›</a:t>
            </a:fld>
            <a:endParaRPr lang="en-US"/>
          </a:p>
        </p:txBody>
      </p:sp>
    </p:spTree>
    <p:extLst>
      <p:ext uri="{BB962C8B-B14F-4D97-AF65-F5344CB8AC3E}">
        <p14:creationId xmlns:p14="http://schemas.microsoft.com/office/powerpoint/2010/main" val="142437773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653A8B2-24A5-4C8E-A63F-D5194379E237}" type="datetimeFigureOut">
              <a:rPr lang="en-US" smtClean="0"/>
              <a:t>12/10/2014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95DE2D4-D474-449F-BCA3-AEDB6390C270}" type="slidenum">
              <a:rPr lang="en-US" smtClean="0"/>
              <a:t>‹#›</a:t>
            </a:fld>
            <a:endParaRPr lang="en-US"/>
          </a:p>
        </p:txBody>
      </p:sp>
    </p:spTree>
    <p:extLst>
      <p:ext uri="{BB962C8B-B14F-4D97-AF65-F5344CB8AC3E}">
        <p14:creationId xmlns:p14="http://schemas.microsoft.com/office/powerpoint/2010/main" val="19066660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653A8B2-24A5-4C8E-A63F-D5194379E237}" type="datetimeFigureOut">
              <a:rPr lang="en-US" smtClean="0"/>
              <a:t>12/10/2014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95DE2D4-D474-449F-BCA3-AEDB6390C270}" type="slidenum">
              <a:rPr lang="en-US" smtClean="0"/>
              <a:t>‹#›</a:t>
            </a:fld>
            <a:endParaRPr lang="en-US"/>
          </a:p>
        </p:txBody>
      </p:sp>
    </p:spTree>
    <p:extLst>
      <p:ext uri="{BB962C8B-B14F-4D97-AF65-F5344CB8AC3E}">
        <p14:creationId xmlns:p14="http://schemas.microsoft.com/office/powerpoint/2010/main" val="124580762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653A8B2-24A5-4C8E-A63F-D5194379E237}" type="datetimeFigureOut">
              <a:rPr lang="en-US" smtClean="0"/>
              <a:t>12/10/2014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95DE2D4-D474-449F-BCA3-AEDB6390C270}" type="slidenum">
              <a:rPr lang="en-US" smtClean="0"/>
              <a:t>‹#›</a:t>
            </a:fld>
            <a:endParaRPr lang="en-US"/>
          </a:p>
        </p:txBody>
      </p:sp>
    </p:spTree>
    <p:extLst>
      <p:ext uri="{BB962C8B-B14F-4D97-AF65-F5344CB8AC3E}">
        <p14:creationId xmlns:p14="http://schemas.microsoft.com/office/powerpoint/2010/main" val="183556407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srcRect/>
          <a:tile tx="0" ty="0" sx="100000" sy="100000" flip="none" algn="tl"/>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653A8B2-24A5-4C8E-A63F-D5194379E237}" type="datetimeFigureOut">
              <a:rPr lang="en-US" smtClean="0"/>
              <a:t>12/10/2014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95DE2D4-D474-449F-BCA3-AEDB6390C270}" type="slidenum">
              <a:rPr lang="en-US" smtClean="0"/>
              <a:t>‹#›</a:t>
            </a:fld>
            <a:endParaRPr lang="en-US"/>
          </a:p>
        </p:txBody>
      </p:sp>
    </p:spTree>
    <p:extLst>
      <p:ext uri="{BB962C8B-B14F-4D97-AF65-F5344CB8AC3E}">
        <p14:creationId xmlns:p14="http://schemas.microsoft.com/office/powerpoint/2010/main" val="349285002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hyperlink" Target="http://snowflakebentley.com/WBsnowflakes.htm" TargetMode="External"/><Relationship Id="rId2" Type="http://schemas.openxmlformats.org/officeDocument/2006/relationships/image" Target="../media/image3.wmf"/><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20.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image" Target="../media/image25.wmf"/><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3.wmf"/><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3.wmf"/><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3.wmf"/><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3.wmf"/><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hyperlink" Target="http://www.schooltube.com/video/05547347f48ef29de23e/Wilson%20Bentley%20The%20Snowflake%20Man" TargetMode="Externa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85801" y="1447800"/>
            <a:ext cx="7924800" cy="3046988"/>
          </a:xfrm>
          <a:prstGeom prst="rect">
            <a:avLst/>
          </a:prstGeom>
          <a:noFill/>
        </p:spPr>
        <p:txBody>
          <a:bodyPr wrap="square" lIns="91440" tIns="45720" rIns="91440" bIns="45720">
            <a:sp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algn="ctr"/>
            <a:r>
              <a:rPr lang="en-US" sz="9600" b="1" cap="all" spc="0" dirty="0"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rPr>
              <a:t>Wilson Bentley</a:t>
            </a:r>
            <a:endParaRPr lang="en-US" sz="9600" b="1" cap="all" spc="0"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endParaRPr>
          </a:p>
        </p:txBody>
      </p:sp>
      <p:pic>
        <p:nvPicPr>
          <p:cNvPr id="1027" name="Picture 3" descr="C:\Users\janel.wade\AppData\Local\Microsoft\Windows\Temporary Internet Files\Content.IE5\CWKYZXET\MC900440304[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4876800"/>
            <a:ext cx="9144000" cy="1295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57552654"/>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0" y="528638"/>
            <a:ext cx="6096000" cy="5800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676277738"/>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71601" y="762000"/>
            <a:ext cx="6520760" cy="52376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78977465"/>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71650" y="762000"/>
            <a:ext cx="5467350" cy="5467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414394385"/>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0" y="642938"/>
            <a:ext cx="6096000" cy="5572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647413361"/>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0" y="642938"/>
            <a:ext cx="6096000" cy="5572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357270550"/>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81000" y="1339096"/>
            <a:ext cx="3886200" cy="3970318"/>
          </a:xfrm>
          <a:prstGeom prst="rect">
            <a:avLst/>
          </a:prstGeom>
          <a:noFill/>
        </p:spPr>
        <p:txBody>
          <a:bodyPr wrap="square" rtlCol="0">
            <a:spAutoFit/>
          </a:bodyPr>
          <a:lstStyle/>
          <a:p>
            <a:r>
              <a:rPr lang="en-US" sz="2800" dirty="0" smtClean="0">
                <a:latin typeface="Footlight MT Light" pitchFamily="18" charset="0"/>
              </a:rPr>
              <a:t>College Professor Kenneth </a:t>
            </a:r>
            <a:r>
              <a:rPr lang="en-US" sz="2800" dirty="0" err="1" smtClean="0">
                <a:latin typeface="Footlight MT Light" pitchFamily="18" charset="0"/>
              </a:rPr>
              <a:t>Libbrecht</a:t>
            </a:r>
            <a:r>
              <a:rPr lang="en-US" sz="2800" dirty="0" smtClean="0">
                <a:latin typeface="Footlight MT Light" pitchFamily="18" charset="0"/>
              </a:rPr>
              <a:t> researches how snow crystals are formed.  He has written many books on this subject.  He photographs snowflakes so he can study their designs.</a:t>
            </a:r>
            <a:endParaRPr lang="en-US" sz="2800" dirty="0">
              <a:latin typeface="Footlight MT Light" pitchFamily="18" charset="0"/>
            </a:endParaRPr>
          </a:p>
        </p:txBody>
      </p:sp>
      <p:pic>
        <p:nvPicPr>
          <p:cNvPr id="921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495800" y="1143000"/>
            <a:ext cx="4145898" cy="4467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831398815"/>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52600" y="304801"/>
            <a:ext cx="5717095" cy="61639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556255193"/>
      </p:ext>
    </p:extLst>
  </p:cSld>
  <p:clrMapOvr>
    <a:masterClrMapping/>
  </p:clrMapOvr>
  <mc:AlternateContent xmlns:mc="http://schemas.openxmlformats.org/markup-compatibility/2006" xmlns:p14="http://schemas.microsoft.com/office/powerpoint/2010/main">
    <mc:Choice Requires="p14">
      <p:transition spd="slow" p14:dur="4400">
        <p14:honeycomb/>
      </p:transition>
    </mc:Choice>
    <mc:Fallback xmlns="">
      <p:transition spd="slow">
        <p:fad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14500" y="519113"/>
            <a:ext cx="5715000" cy="5819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257900955"/>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91648" y="798249"/>
            <a:ext cx="7261752" cy="54501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910491509"/>
      </p:ext>
    </p:extLst>
  </p:cSld>
  <p:clrMapOvr>
    <a:masterClrMapping/>
  </p:clrMapOvr>
  <p:transition spd="slow">
    <p:randomBar dir="vert"/>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25869" y="152400"/>
            <a:ext cx="5413131" cy="653184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098688627"/>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Program Files\Microsoft Office\MEDIA\CAGCAT10\j0299587.wm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28600" y="4724400"/>
            <a:ext cx="1827212" cy="1824037"/>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3581400" y="586800"/>
            <a:ext cx="5334000" cy="5509200"/>
          </a:xfrm>
          <a:prstGeom prst="rect">
            <a:avLst/>
          </a:prstGeom>
        </p:spPr>
        <p:txBody>
          <a:bodyPr wrap="square">
            <a:spAutoFit/>
          </a:bodyPr>
          <a:lstStyle/>
          <a:p>
            <a:r>
              <a:rPr lang="en-US" sz="3200" i="1" dirty="0">
                <a:latin typeface="Shonar Bangla" pitchFamily="34" charset="0"/>
                <a:cs typeface="Shonar Bangla" pitchFamily="34" charset="0"/>
              </a:rPr>
              <a:t>Under the microscope, I found that </a:t>
            </a:r>
            <a:r>
              <a:rPr lang="en-US" sz="3200" i="1" u="sng" dirty="0">
                <a:latin typeface="Shonar Bangla" pitchFamily="34" charset="0"/>
                <a:cs typeface="Shonar Bangla" pitchFamily="34" charset="0"/>
                <a:hlinkClick r:id="rId3"/>
              </a:rPr>
              <a:t>snowflakes</a:t>
            </a:r>
            <a:r>
              <a:rPr lang="en-US" sz="3200" i="1" u="sng" dirty="0">
                <a:latin typeface="Shonar Bangla" pitchFamily="34" charset="0"/>
                <a:cs typeface="Shonar Bangla" pitchFamily="34" charset="0"/>
              </a:rPr>
              <a:t> </a:t>
            </a:r>
            <a:r>
              <a:rPr lang="en-US" sz="3200" i="1" dirty="0">
                <a:latin typeface="Shonar Bangla" pitchFamily="34" charset="0"/>
                <a:cs typeface="Shonar Bangla" pitchFamily="34" charset="0"/>
              </a:rPr>
              <a:t>were miracles of beauty; and it seemed a shame that this beauty should not be seen and appreciated by others. Every crystal was a masterpiece of design and no one design was ever repeated., When a snowflake melted, that design was forever lost. Just that much beauty was gone, without leaving any record behind." </a:t>
            </a:r>
            <a:endParaRPr lang="en-US" sz="3200" dirty="0">
              <a:latin typeface="Shonar Bangla" pitchFamily="34" charset="0"/>
              <a:cs typeface="Shonar Bangla" pitchFamily="34" charset="0"/>
            </a:endParaRPr>
          </a:p>
        </p:txBody>
      </p:sp>
      <p:pic>
        <p:nvPicPr>
          <p:cNvPr id="10242"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80999" y="381000"/>
            <a:ext cx="2910381" cy="3510328"/>
          </a:xfrm>
          <a:prstGeom prst="rect">
            <a:avLst/>
          </a:prstGeom>
          <a:noFill/>
          <a:ln w="7620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Rectangle 3"/>
          <p:cNvSpPr/>
          <p:nvPr/>
        </p:nvSpPr>
        <p:spPr>
          <a:xfrm>
            <a:off x="5181600" y="6096000"/>
            <a:ext cx="3696268" cy="461665"/>
          </a:xfrm>
          <a:prstGeom prst="rect">
            <a:avLst/>
          </a:prstGeom>
        </p:spPr>
        <p:txBody>
          <a:bodyPr wrap="none">
            <a:spAutoFit/>
          </a:bodyPr>
          <a:lstStyle/>
          <a:p>
            <a:r>
              <a:rPr lang="en-US" sz="2400" i="1" dirty="0">
                <a:latin typeface="Shonar Bangla" pitchFamily="34" charset="0"/>
                <a:cs typeface="Shonar Bangla" pitchFamily="34" charset="0"/>
              </a:rPr>
              <a:t>Wilson "Snowflake" Bentley 1925</a:t>
            </a:r>
            <a:endParaRPr lang="en-US" sz="2400" dirty="0">
              <a:latin typeface="Shonar Bangla" pitchFamily="34" charset="0"/>
              <a:cs typeface="Shonar Bangla" pitchFamily="34" charset="0"/>
            </a:endParaRPr>
          </a:p>
        </p:txBody>
      </p:sp>
    </p:spTree>
    <p:extLst>
      <p:ext uri="{BB962C8B-B14F-4D97-AF65-F5344CB8AC3E}">
        <p14:creationId xmlns:p14="http://schemas.microsoft.com/office/powerpoint/2010/main" val="672547382"/>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1"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0" y="866775"/>
            <a:ext cx="6096000" cy="5124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96886773"/>
      </p:ext>
    </p:extLst>
  </p:cSld>
  <p:clrMapOvr>
    <a:masterClrMapping/>
  </p:clrMapOvr>
  <mc:AlternateContent xmlns:mc="http://schemas.openxmlformats.org/markup-compatibility/2006" xmlns:p14="http://schemas.microsoft.com/office/powerpoint/2010/main">
    <mc:Choice Requires="p14">
      <p:transition spd="slow" p14:dur="3000">
        <p14:shred/>
      </p:transition>
    </mc:Choice>
    <mc:Fallback xmlns="">
      <p:transition spd="slow">
        <p:fade/>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5"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52600" y="652390"/>
            <a:ext cx="5638800" cy="54436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834826931"/>
      </p:ext>
    </p:extLst>
  </p:cSld>
  <p:clrMapOvr>
    <a:masterClrMapping/>
  </p:clrMapOvr>
  <mc:AlternateContent xmlns:mc="http://schemas.openxmlformats.org/markup-compatibility/2006" xmlns:p14="http://schemas.microsoft.com/office/powerpoint/2010/main">
    <mc:Choice Requires="p14">
      <p:transition spd="slow" p14:dur="3900">
        <p14:glitter pattern="hexagon"/>
      </p:transition>
    </mc:Choice>
    <mc:Fallback xmlns="">
      <p:transition spd="slow">
        <p:fade/>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14500" y="814388"/>
            <a:ext cx="5715000" cy="5229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796247762"/>
      </p:ext>
    </p:extLst>
  </p:cSld>
  <p:clrMapOvr>
    <a:masterClrMapping/>
  </p:clrMapOvr>
  <mc:AlternateContent xmlns:mc="http://schemas.openxmlformats.org/markup-compatibility/2006" xmlns:p14="http://schemas.microsoft.com/office/powerpoint/2010/main">
    <mc:Choice Requires="p14">
      <p:transition spd="slow" p14:dur="1200">
        <p14:flip dir="r"/>
      </p:transition>
    </mc:Choice>
    <mc:Fallback xmlns="">
      <p:transition spd="slow">
        <p:fade/>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28800" y="381000"/>
            <a:ext cx="5622493" cy="6019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584756818"/>
      </p:ext>
    </p:extLst>
  </p:cSld>
  <p:clrMapOvr>
    <a:masterClrMapping/>
  </p:clrMapOvr>
  <mc:AlternateContent xmlns:mc="http://schemas.openxmlformats.org/markup-compatibility/2006" xmlns:p14="http://schemas.microsoft.com/office/powerpoint/2010/main">
    <mc:Choice Requires="p14">
      <p:transition spd="slow" p14:dur="4000">
        <p14:vortex dir="r"/>
      </p:transition>
    </mc:Choice>
    <mc:Fallback xmlns="">
      <p:transition spd="slow">
        <p:fade/>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838200" y="1447800"/>
            <a:ext cx="7796745" cy="2677656"/>
          </a:xfrm>
          <a:prstGeom prst="rect">
            <a:avLst/>
          </a:prstGeom>
          <a:noFill/>
        </p:spPr>
        <p:txBody>
          <a:bodyPr wrap="square" rtlCol="0">
            <a:spAutoFit/>
          </a:bodyPr>
          <a:lstStyle/>
          <a:p>
            <a:r>
              <a:rPr lang="en-US" sz="4400" dirty="0" smtClean="0">
                <a:latin typeface="Footlight MT Light" pitchFamily="18" charset="0"/>
              </a:rPr>
              <a:t>www.SnowflakeBentley.com</a:t>
            </a:r>
          </a:p>
          <a:p>
            <a:endParaRPr lang="en-US" sz="4400" dirty="0" smtClean="0">
              <a:latin typeface="Footlight MT Light" pitchFamily="18" charset="0"/>
            </a:endParaRPr>
          </a:p>
          <a:p>
            <a:r>
              <a:rPr lang="en-US" sz="4400" dirty="0" smtClean="0">
                <a:latin typeface="Footlight MT Light" pitchFamily="18" charset="0"/>
              </a:rPr>
              <a:t>www.SnowCrystals.com</a:t>
            </a:r>
          </a:p>
          <a:p>
            <a:endParaRPr lang="en-US" dirty="0"/>
          </a:p>
          <a:p>
            <a:endParaRPr lang="en-US" dirty="0"/>
          </a:p>
        </p:txBody>
      </p:sp>
    </p:spTree>
    <p:extLst>
      <p:ext uri="{BB962C8B-B14F-4D97-AF65-F5344CB8AC3E}">
        <p14:creationId xmlns:p14="http://schemas.microsoft.com/office/powerpoint/2010/main" val="4093729945"/>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83410388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Program Files\Microsoft Office\MEDIA\CAGCAT10\j0299587.wm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28600" y="4724400"/>
            <a:ext cx="1827212" cy="1824037"/>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533400" y="762000"/>
            <a:ext cx="7924800" cy="2554545"/>
          </a:xfrm>
          <a:prstGeom prst="rect">
            <a:avLst/>
          </a:prstGeom>
        </p:spPr>
        <p:txBody>
          <a:bodyPr wrap="square">
            <a:spAutoFit/>
          </a:bodyPr>
          <a:lstStyle/>
          <a:p>
            <a:r>
              <a:rPr lang="en-US" sz="3200" dirty="0">
                <a:latin typeface="Footlight MT Light" pitchFamily="18" charset="0"/>
              </a:rPr>
              <a:t>From the earliest memories of our childhood, many of us can remember hearing the phrase "no two snowflakes are alike". This discovery was made in the small rural town of Jericho, Vermont by Wilson A. Bentley (1865-1931). </a:t>
            </a:r>
          </a:p>
        </p:txBody>
      </p:sp>
      <p:pic>
        <p:nvPicPr>
          <p:cNvPr id="1126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19800" y="3316545"/>
            <a:ext cx="2349478" cy="33563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264576820"/>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Program Files\Microsoft Office\MEDIA\CAGCAT10\j0299587.wm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28600" y="4724400"/>
            <a:ext cx="1827212" cy="1824037"/>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p:cNvSpPr/>
          <p:nvPr/>
        </p:nvSpPr>
        <p:spPr>
          <a:xfrm>
            <a:off x="4191000" y="533400"/>
            <a:ext cx="4876800" cy="5262979"/>
          </a:xfrm>
          <a:prstGeom prst="rect">
            <a:avLst/>
          </a:prstGeom>
        </p:spPr>
        <p:txBody>
          <a:bodyPr wrap="square">
            <a:spAutoFit/>
          </a:bodyPr>
          <a:lstStyle/>
          <a:p>
            <a:r>
              <a:rPr lang="en-US" sz="2800" dirty="0">
                <a:latin typeface="Footlight MT Light" pitchFamily="18" charset="0"/>
              </a:rPr>
              <a:t>A self educated farmer, Bentley attracted world attention with his pioneering work in the area of photomicrography, most notably his extensive work with snow crystals (commonly known as snowflakes). By adapting a microscope to a bellows camera, and years of trial and error, he became the first person to photograph a single snow crystal in 1885.</a:t>
            </a:r>
          </a:p>
        </p:txBody>
      </p:sp>
      <p:pic>
        <p:nvPicPr>
          <p:cNvPr id="1229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600" y="714375"/>
            <a:ext cx="3541712" cy="3354788"/>
          </a:xfrm>
          <a:prstGeom prst="rect">
            <a:avLst/>
          </a:prstGeom>
          <a:noFill/>
          <a:ln w="7620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497160982"/>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Program Files\Microsoft Office\MEDIA\CAGCAT10\j0299587.wm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28600" y="4724400"/>
            <a:ext cx="1827212" cy="1824037"/>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2209800" y="4038600"/>
            <a:ext cx="6859588" cy="2246769"/>
          </a:xfrm>
          <a:prstGeom prst="rect">
            <a:avLst/>
          </a:prstGeom>
        </p:spPr>
        <p:txBody>
          <a:bodyPr wrap="square">
            <a:spAutoFit/>
          </a:bodyPr>
          <a:lstStyle/>
          <a:p>
            <a:r>
              <a:rPr lang="en-US" sz="2800" dirty="0" smtClean="0">
                <a:latin typeface="Footlight MT Light" pitchFamily="18" charset="0"/>
              </a:rPr>
              <a:t> </a:t>
            </a:r>
            <a:r>
              <a:rPr lang="en-US" sz="2800" dirty="0">
                <a:latin typeface="Footlight MT Light" pitchFamily="18" charset="0"/>
              </a:rPr>
              <a:t>His snow crystal photomicrographs were acquired by colleges and universities throughout the world and he published many articles for magazines and journals including, Scientific American and National </a:t>
            </a:r>
            <a:r>
              <a:rPr lang="en-US" sz="2800" dirty="0" smtClean="0">
                <a:latin typeface="Footlight MT Light" pitchFamily="18" charset="0"/>
              </a:rPr>
              <a:t>Geographic</a:t>
            </a:r>
            <a:endParaRPr lang="en-US" sz="2800" dirty="0">
              <a:latin typeface="Footlight MT Light" pitchFamily="18" charset="0"/>
            </a:endParaRPr>
          </a:p>
        </p:txBody>
      </p:sp>
      <p:pic>
        <p:nvPicPr>
          <p:cNvPr id="1331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3769" y="215707"/>
            <a:ext cx="4533278" cy="3670493"/>
          </a:xfrm>
          <a:prstGeom prst="rect">
            <a:avLst/>
          </a:prstGeom>
          <a:noFill/>
          <a:ln w="7620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Rectangle 2"/>
          <p:cNvSpPr/>
          <p:nvPr/>
        </p:nvSpPr>
        <p:spPr>
          <a:xfrm>
            <a:off x="5103812" y="953631"/>
            <a:ext cx="3811588" cy="2246769"/>
          </a:xfrm>
          <a:prstGeom prst="rect">
            <a:avLst/>
          </a:prstGeom>
        </p:spPr>
        <p:txBody>
          <a:bodyPr wrap="square">
            <a:spAutoFit/>
          </a:bodyPr>
          <a:lstStyle/>
          <a:p>
            <a:r>
              <a:rPr lang="en-US" sz="2800" dirty="0">
                <a:latin typeface="Footlight MT Light" pitchFamily="18" charset="0"/>
              </a:rPr>
              <a:t>He would go on to capture more than 5000 snowflakes during his lifetime, not finding any two alike</a:t>
            </a:r>
          </a:p>
        </p:txBody>
      </p:sp>
    </p:spTree>
    <p:extLst>
      <p:ext uri="{BB962C8B-B14F-4D97-AF65-F5344CB8AC3E}">
        <p14:creationId xmlns:p14="http://schemas.microsoft.com/office/powerpoint/2010/main" val="334980246"/>
      </p:ext>
    </p:extLst>
  </p:cSld>
  <p:clrMapOvr>
    <a:masterClrMapping/>
  </p:clrMapOvr>
  <p:transition spd="slow">
    <p:wheel spokes="1"/>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Program Files\Microsoft Office\MEDIA\CAGCAT10\j0299587.wm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28600" y="4724400"/>
            <a:ext cx="1827212" cy="1824037"/>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228600" y="381000"/>
            <a:ext cx="2667000" cy="3108543"/>
          </a:xfrm>
          <a:prstGeom prst="rect">
            <a:avLst/>
          </a:prstGeom>
        </p:spPr>
        <p:txBody>
          <a:bodyPr wrap="square">
            <a:spAutoFit/>
          </a:bodyPr>
          <a:lstStyle/>
          <a:p>
            <a:r>
              <a:rPr lang="en-US" sz="2800" dirty="0">
                <a:latin typeface="Footlight MT Light" pitchFamily="18" charset="0"/>
              </a:rPr>
              <a:t>In 1931 his book "Snow Crystals", containing more than 2400 snow crystal images, was published</a:t>
            </a:r>
          </a:p>
        </p:txBody>
      </p:sp>
      <p:pic>
        <p:nvPicPr>
          <p:cNvPr id="1433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124199" y="404446"/>
            <a:ext cx="5410199" cy="3859275"/>
          </a:xfrm>
          <a:prstGeom prst="rect">
            <a:avLst/>
          </a:prstGeom>
          <a:noFill/>
          <a:ln w="7620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Rectangle 2"/>
          <p:cNvSpPr/>
          <p:nvPr/>
        </p:nvSpPr>
        <p:spPr>
          <a:xfrm>
            <a:off x="2209800" y="4572000"/>
            <a:ext cx="6629400" cy="2246769"/>
          </a:xfrm>
          <a:prstGeom prst="rect">
            <a:avLst/>
          </a:prstGeom>
        </p:spPr>
        <p:txBody>
          <a:bodyPr wrap="square">
            <a:spAutoFit/>
          </a:bodyPr>
          <a:lstStyle/>
          <a:p>
            <a:r>
              <a:rPr lang="en-US" sz="2800" dirty="0">
                <a:latin typeface="Footlight MT Light" pitchFamily="18" charset="0"/>
              </a:rPr>
              <a:t>On December 23, 1931, Bentley died at the family farmhouse in Jericho. Because of his wonderful work with snow crystals, he became affectionately known as "Snowflake" Bentley. </a:t>
            </a:r>
          </a:p>
        </p:txBody>
      </p:sp>
    </p:spTree>
    <p:extLst>
      <p:ext uri="{BB962C8B-B14F-4D97-AF65-F5344CB8AC3E}">
        <p14:creationId xmlns:p14="http://schemas.microsoft.com/office/powerpoint/2010/main" val="474487274"/>
      </p:ext>
    </p:extLst>
  </p:cSld>
  <p:clrMapOvr>
    <a:masterClrMapping/>
  </p:clrMapOvr>
  <mc:AlternateContent xmlns:mc="http://schemas.openxmlformats.org/markup-compatibility/2006" xmlns:p14="http://schemas.microsoft.com/office/powerpoint/2010/main">
    <mc:Choice Requires="p14">
      <p:transition spd="slow" p14:dur="1200">
        <p14:flip dir="r"/>
      </p:transition>
    </mc:Choice>
    <mc:Fallback xmlns="">
      <p:transition spd="slow">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286000" y="2967335"/>
            <a:ext cx="4572000" cy="923330"/>
          </a:xfrm>
          <a:prstGeom prst="rect">
            <a:avLst/>
          </a:prstGeom>
        </p:spPr>
        <p:txBody>
          <a:bodyPr>
            <a:spAutoFit/>
          </a:bodyPr>
          <a:lstStyle/>
          <a:p>
            <a:r>
              <a:rPr lang="en-US" dirty="0">
                <a:hlinkClick r:id="rId2"/>
              </a:rPr>
              <a:t>http://www.schooltube.com/video/05547347f48ef29de23e/Wilson%20Bentley%20The%20Snowflake%20Man</a:t>
            </a:r>
            <a:endParaRPr lang="en-US" dirty="0"/>
          </a:p>
        </p:txBody>
      </p:sp>
    </p:spTree>
    <p:extLst>
      <p:ext uri="{BB962C8B-B14F-4D97-AF65-F5344CB8AC3E}">
        <p14:creationId xmlns:p14="http://schemas.microsoft.com/office/powerpoint/2010/main" val="211812057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0" y="762000"/>
            <a:ext cx="6096000" cy="5334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031822763"/>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76401" y="685800"/>
            <a:ext cx="5638799" cy="56387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034734504"/>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par>
    </p:tnLst>
  </p:timing>
</p:sld>
</file>

<file path=ppt/theme/theme1.xml><?xml version="1.0" encoding="utf-8"?>
<a:theme xmlns:a="http://schemas.openxmlformats.org/drawingml/2006/main" name="Office Theme">
  <a:themeElements>
    <a:clrScheme name="Elemental">
      <a:dk1>
        <a:sysClr val="windowText" lastClr="000000"/>
      </a:dk1>
      <a:lt1>
        <a:sysClr val="window" lastClr="FFFFFF"/>
      </a:lt1>
      <a:dk2>
        <a:srgbClr val="242852"/>
      </a:dk2>
      <a:lt2>
        <a:srgbClr val="ACCBF9"/>
      </a:lt2>
      <a:accent1>
        <a:srgbClr val="629DD1"/>
      </a:accent1>
      <a:accent2>
        <a:srgbClr val="297FD5"/>
      </a:accent2>
      <a:accent3>
        <a:srgbClr val="7F8FA9"/>
      </a:accent3>
      <a:accent4>
        <a:srgbClr val="4A66AC"/>
      </a:accent4>
      <a:accent5>
        <a:srgbClr val="5AA2AE"/>
      </a:accent5>
      <a:accent6>
        <a:srgbClr val="9D90A0"/>
      </a:accent6>
      <a:hlink>
        <a:srgbClr val="9454C3"/>
      </a:hlink>
      <a:folHlink>
        <a:srgbClr val="3EBBF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Austin">
      <a:fillStyleLst>
        <a:solidFill>
          <a:schemeClr val="phClr"/>
        </a:solidFill>
        <a:gradFill rotWithShape="1">
          <a:gsLst>
            <a:gs pos="0">
              <a:schemeClr val="phClr">
                <a:tint val="20000"/>
                <a:satMod val="180000"/>
                <a:lumMod val="98000"/>
              </a:schemeClr>
            </a:gs>
            <a:gs pos="40000">
              <a:schemeClr val="phClr">
                <a:tint val="30000"/>
                <a:satMod val="260000"/>
                <a:lumMod val="84000"/>
              </a:schemeClr>
            </a:gs>
            <a:gs pos="100000">
              <a:schemeClr val="phClr">
                <a:tint val="100000"/>
                <a:satMod val="110000"/>
                <a:lumMod val="100000"/>
              </a:schemeClr>
            </a:gs>
          </a:gsLst>
          <a:lin ang="5040000" scaled="1"/>
        </a:gradFill>
        <a:gradFill rotWithShape="1">
          <a:gsLst>
            <a:gs pos="0">
              <a:schemeClr val="phClr"/>
            </a:gs>
            <a:gs pos="100000">
              <a:schemeClr val="phClr">
                <a:shade val="75000"/>
                <a:satMod val="120000"/>
                <a:lumMod val="90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outerShdw blurRad="50800" dist="25400" dir="5400000" rotWithShape="0">
              <a:srgbClr val="000000">
                <a:alpha val="28000"/>
              </a:srgbClr>
            </a:outerShdw>
          </a:effectLst>
          <a:scene3d>
            <a:camera prst="orthographicFront">
              <a:rot lat="0" lon="0" rev="0"/>
            </a:camera>
            <a:lightRig rig="threePt" dir="tl">
              <a:rot lat="0" lon="0" rev="20400000"/>
            </a:lightRig>
          </a:scene3d>
          <a:sp3d>
            <a:bevelT w="50800" h="12700" prst="softRound"/>
          </a:sp3d>
        </a:effectStyle>
        <a:effectStyle>
          <a:effectLst>
            <a:outerShdw blurRad="44450" dist="50800" dir="5400000" sx="96000" rotWithShape="0">
              <a:srgbClr val="000000">
                <a:alpha val="34000"/>
              </a:srgbClr>
            </a:outerShdw>
          </a:effectLst>
          <a:scene3d>
            <a:camera prst="orthographicFront">
              <a:rot lat="0" lon="0" rev="0"/>
            </a:camera>
            <a:lightRig rig="threePt" dir="tl">
              <a:rot lat="0" lon="0" rev="20400000"/>
            </a:lightRig>
          </a:scene3d>
          <a:sp3d contourW="15875" prstMaterial="metal">
            <a:bevelT w="101600" h="25400" prst="softRound"/>
            <a:contourClr>
              <a:schemeClr val="phClr">
                <a:shade val="3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1546</TotalTime>
  <Words>320</Words>
  <Application>Microsoft Office PowerPoint</Application>
  <PresentationFormat>On-screen Show (4:3)</PresentationFormat>
  <Paragraphs>14</Paragraphs>
  <Slides>25</Slides>
  <Notes>0</Notes>
  <HiddenSlides>0</HiddenSlides>
  <MMClips>0</MMClips>
  <ScaleCrop>false</ScaleCrop>
  <HeadingPairs>
    <vt:vector size="4" baseType="variant">
      <vt:variant>
        <vt:lpstr>Theme</vt:lpstr>
      </vt:variant>
      <vt:variant>
        <vt:i4>1</vt:i4>
      </vt:variant>
      <vt:variant>
        <vt:lpstr>Slide Titles</vt:lpstr>
      </vt:variant>
      <vt:variant>
        <vt:i4>25</vt:i4>
      </vt:variant>
    </vt:vector>
  </HeadingPairs>
  <TitlesOfParts>
    <vt:vector size="26" baseType="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Lake Shore CSD</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Eagle</dc:creator>
  <cp:lastModifiedBy>Eagle</cp:lastModifiedBy>
  <cp:revision>16</cp:revision>
  <dcterms:created xsi:type="dcterms:W3CDTF">2014-12-01T16:02:42Z</dcterms:created>
  <dcterms:modified xsi:type="dcterms:W3CDTF">2014-12-10T17:12:11Z</dcterms:modified>
</cp:coreProperties>
</file>